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62" r:id="rId7"/>
    <p:sldId id="263" r:id="rId8"/>
    <p:sldId id="264" r:id="rId9"/>
    <p:sldId id="260"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B0D29-E52D-4526-9B07-C1523CC7D2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3A1B38D-71DE-415F-B396-BA5E665B3333}">
      <dgm:prSet/>
      <dgm:spPr/>
      <dgm:t>
        <a:bodyPr/>
        <a:lstStyle/>
        <a:p>
          <a:r>
            <a:rPr lang="en-GB"/>
            <a:t>--</a:t>
          </a:r>
          <a:r>
            <a:rPr lang="en-GB" b="1"/>
            <a:t>Supervisor- Trainee relationship is an unprecedented experience for most of IMGs </a:t>
          </a:r>
          <a:r>
            <a:rPr lang="en-GB"/>
            <a:t>and could sound  scary  and intimidating as you do not know what to expect or how to behave.  Lots of baffling questions about this relationship ,  </a:t>
          </a:r>
          <a:r>
            <a:rPr lang="en-GB" b="1"/>
            <a:t>what  is this relationship about ? Are they here to support us or criticise us </a:t>
          </a:r>
          <a:r>
            <a:rPr lang="en-GB"/>
            <a:t>?</a:t>
          </a:r>
        </a:p>
      </dgm:t>
    </dgm:pt>
    <dgm:pt modelId="{65706E9D-2421-4A39-9C94-9F456D4B93B6}" type="parTrans" cxnId="{D1550BEA-AB82-4A25-8BC9-AD68BF3594FF}">
      <dgm:prSet/>
      <dgm:spPr/>
      <dgm:t>
        <a:bodyPr/>
        <a:lstStyle/>
        <a:p>
          <a:endParaRPr lang="en-GB"/>
        </a:p>
      </dgm:t>
    </dgm:pt>
    <dgm:pt modelId="{8CB4D3F1-9E90-40E2-B7CE-F45718D899EB}" type="sibTrans" cxnId="{D1550BEA-AB82-4A25-8BC9-AD68BF3594FF}">
      <dgm:prSet/>
      <dgm:spPr/>
      <dgm:t>
        <a:bodyPr/>
        <a:lstStyle/>
        <a:p>
          <a:endParaRPr lang="en-GB"/>
        </a:p>
      </dgm:t>
    </dgm:pt>
    <dgm:pt modelId="{005996E8-68FE-4811-AD3E-DB94F999D618}">
      <dgm:prSet/>
      <dgm:spPr/>
      <dgm:t>
        <a:bodyPr/>
        <a:lstStyle/>
        <a:p>
          <a:r>
            <a:rPr lang="en-GB"/>
            <a:t>-</a:t>
          </a:r>
          <a:r>
            <a:rPr lang="en-GB" b="1"/>
            <a:t>Supportive relationship </a:t>
          </a:r>
          <a:r>
            <a:rPr lang="en-GB"/>
            <a:t>with supervisor would be unfamiliar and alien  for most IMGs.</a:t>
          </a:r>
        </a:p>
      </dgm:t>
    </dgm:pt>
    <dgm:pt modelId="{7EF51D2E-E50E-4652-9F0D-985C6685F06F}" type="parTrans" cxnId="{34FC0457-CF4C-4AEB-A3A0-EC91E9FE4363}">
      <dgm:prSet/>
      <dgm:spPr/>
      <dgm:t>
        <a:bodyPr/>
        <a:lstStyle/>
        <a:p>
          <a:endParaRPr lang="en-GB"/>
        </a:p>
      </dgm:t>
    </dgm:pt>
    <dgm:pt modelId="{F90575CF-7CD5-43FC-BCBB-E4B9771204CD}" type="sibTrans" cxnId="{34FC0457-CF4C-4AEB-A3A0-EC91E9FE4363}">
      <dgm:prSet/>
      <dgm:spPr/>
      <dgm:t>
        <a:bodyPr/>
        <a:lstStyle/>
        <a:p>
          <a:endParaRPr lang="en-GB"/>
        </a:p>
      </dgm:t>
    </dgm:pt>
    <dgm:pt modelId="{FF82DDCD-DB0A-44EB-9AF0-011D3F13B5D3}">
      <dgm:prSet/>
      <dgm:spPr/>
      <dgm:t>
        <a:bodyPr/>
        <a:lstStyle/>
        <a:p>
          <a:r>
            <a:rPr lang="en-GB" dirty="0"/>
            <a:t>-</a:t>
          </a:r>
          <a:r>
            <a:rPr lang="en-GB" b="1" dirty="0"/>
            <a:t>Unsupportive supervisor </a:t>
          </a:r>
          <a:r>
            <a:rPr lang="en-GB" dirty="0"/>
            <a:t>will bring back some  of previous traumatic experience and stop IMGs from seeking  support cos of your previous experiences and make them regress as defence against the anxiety that this trauma may bring, so we could see things like: silence and isolation from the team at work, avoidance of interaction with patients and colleagues and sometimes passive aggression and paranoia.</a:t>
          </a:r>
        </a:p>
      </dgm:t>
    </dgm:pt>
    <dgm:pt modelId="{A5FE1BF9-18F8-4384-8F65-29121CBCF924}" type="parTrans" cxnId="{98975B2C-9E27-4661-8A5B-A9B7A2B9FAA9}">
      <dgm:prSet/>
      <dgm:spPr/>
      <dgm:t>
        <a:bodyPr/>
        <a:lstStyle/>
        <a:p>
          <a:endParaRPr lang="en-GB"/>
        </a:p>
      </dgm:t>
    </dgm:pt>
    <dgm:pt modelId="{70DCD1F3-3C5D-4004-AE59-EB131CBE1749}" type="sibTrans" cxnId="{98975B2C-9E27-4661-8A5B-A9B7A2B9FAA9}">
      <dgm:prSet/>
      <dgm:spPr/>
      <dgm:t>
        <a:bodyPr/>
        <a:lstStyle/>
        <a:p>
          <a:endParaRPr lang="en-GB"/>
        </a:p>
      </dgm:t>
    </dgm:pt>
    <dgm:pt modelId="{F1A50DD9-CBB3-4540-95A4-2413700CF41A}">
      <dgm:prSet/>
      <dgm:spPr/>
      <dgm:t>
        <a:bodyPr/>
        <a:lstStyle/>
        <a:p>
          <a:endParaRPr lang="en-GB" dirty="0"/>
        </a:p>
      </dgm:t>
    </dgm:pt>
    <dgm:pt modelId="{4676A7C3-EE6A-4164-8D77-CA1A3D027C6E}" type="parTrans" cxnId="{6B1B4003-9995-46CA-B728-1B3F0D3D0962}">
      <dgm:prSet/>
      <dgm:spPr/>
      <dgm:t>
        <a:bodyPr/>
        <a:lstStyle/>
        <a:p>
          <a:endParaRPr lang="en-GB"/>
        </a:p>
      </dgm:t>
    </dgm:pt>
    <dgm:pt modelId="{BE259799-D2B9-40EE-8858-655A1D08EA16}" type="sibTrans" cxnId="{6B1B4003-9995-46CA-B728-1B3F0D3D0962}">
      <dgm:prSet/>
      <dgm:spPr/>
      <dgm:t>
        <a:bodyPr/>
        <a:lstStyle/>
        <a:p>
          <a:endParaRPr lang="en-GB"/>
        </a:p>
      </dgm:t>
    </dgm:pt>
    <dgm:pt modelId="{628D8CBA-F74D-4EA1-8FBD-DED8AC3BC5E1}" type="pres">
      <dgm:prSet presAssocID="{B6CB0D29-E52D-4526-9B07-C1523CC7D220}" presName="linear" presStyleCnt="0">
        <dgm:presLayoutVars>
          <dgm:animLvl val="lvl"/>
          <dgm:resizeHandles val="exact"/>
        </dgm:presLayoutVars>
      </dgm:prSet>
      <dgm:spPr/>
    </dgm:pt>
    <dgm:pt modelId="{1EB3A037-A7E3-4BE9-B0EF-EF2586E63F75}" type="pres">
      <dgm:prSet presAssocID="{13A1B38D-71DE-415F-B396-BA5E665B3333}" presName="parentText" presStyleLbl="node1" presStyleIdx="0" presStyleCnt="3">
        <dgm:presLayoutVars>
          <dgm:chMax val="0"/>
          <dgm:bulletEnabled val="1"/>
        </dgm:presLayoutVars>
      </dgm:prSet>
      <dgm:spPr/>
    </dgm:pt>
    <dgm:pt modelId="{9ED3D8D1-D5FE-4819-B10C-B1C2898D1525}" type="pres">
      <dgm:prSet presAssocID="{8CB4D3F1-9E90-40E2-B7CE-F45718D899EB}" presName="spacer" presStyleCnt="0"/>
      <dgm:spPr/>
    </dgm:pt>
    <dgm:pt modelId="{98D17437-25C1-4461-93A1-CF7B5002B5D0}" type="pres">
      <dgm:prSet presAssocID="{005996E8-68FE-4811-AD3E-DB94F999D618}" presName="parentText" presStyleLbl="node1" presStyleIdx="1" presStyleCnt="3">
        <dgm:presLayoutVars>
          <dgm:chMax val="0"/>
          <dgm:bulletEnabled val="1"/>
        </dgm:presLayoutVars>
      </dgm:prSet>
      <dgm:spPr/>
    </dgm:pt>
    <dgm:pt modelId="{DB44E01E-42B7-4BD6-B850-4B654B5F996B}" type="pres">
      <dgm:prSet presAssocID="{F90575CF-7CD5-43FC-BCBB-E4B9771204CD}" presName="spacer" presStyleCnt="0"/>
      <dgm:spPr/>
    </dgm:pt>
    <dgm:pt modelId="{FCB34206-B25E-4370-B1C0-540173B3BED1}" type="pres">
      <dgm:prSet presAssocID="{FF82DDCD-DB0A-44EB-9AF0-011D3F13B5D3}" presName="parentText" presStyleLbl="node1" presStyleIdx="2" presStyleCnt="3">
        <dgm:presLayoutVars>
          <dgm:chMax val="0"/>
          <dgm:bulletEnabled val="1"/>
        </dgm:presLayoutVars>
      </dgm:prSet>
      <dgm:spPr/>
    </dgm:pt>
    <dgm:pt modelId="{5E7253AA-7BE9-404B-B2B5-BD4E6A3274F0}" type="pres">
      <dgm:prSet presAssocID="{FF82DDCD-DB0A-44EB-9AF0-011D3F13B5D3}" presName="childText" presStyleLbl="revTx" presStyleIdx="0" presStyleCnt="1">
        <dgm:presLayoutVars>
          <dgm:bulletEnabled val="1"/>
        </dgm:presLayoutVars>
      </dgm:prSet>
      <dgm:spPr/>
    </dgm:pt>
  </dgm:ptLst>
  <dgm:cxnLst>
    <dgm:cxn modelId="{6B1B4003-9995-46CA-B728-1B3F0D3D0962}" srcId="{FF82DDCD-DB0A-44EB-9AF0-011D3F13B5D3}" destId="{F1A50DD9-CBB3-4540-95A4-2413700CF41A}" srcOrd="0" destOrd="0" parTransId="{4676A7C3-EE6A-4164-8D77-CA1A3D027C6E}" sibTransId="{BE259799-D2B9-40EE-8858-655A1D08EA16}"/>
    <dgm:cxn modelId="{3FCB7225-C975-4996-AB00-E771C4B73F89}" type="presOf" srcId="{FF82DDCD-DB0A-44EB-9AF0-011D3F13B5D3}" destId="{FCB34206-B25E-4370-B1C0-540173B3BED1}" srcOrd="0" destOrd="0" presId="urn:microsoft.com/office/officeart/2005/8/layout/vList2"/>
    <dgm:cxn modelId="{98975B2C-9E27-4661-8A5B-A9B7A2B9FAA9}" srcId="{B6CB0D29-E52D-4526-9B07-C1523CC7D220}" destId="{FF82DDCD-DB0A-44EB-9AF0-011D3F13B5D3}" srcOrd="2" destOrd="0" parTransId="{A5FE1BF9-18F8-4384-8F65-29121CBCF924}" sibTransId="{70DCD1F3-3C5D-4004-AE59-EB131CBE1749}"/>
    <dgm:cxn modelId="{DA4D7E49-B561-400D-80FA-A998ADBA3A22}" type="presOf" srcId="{005996E8-68FE-4811-AD3E-DB94F999D618}" destId="{98D17437-25C1-4461-93A1-CF7B5002B5D0}" srcOrd="0" destOrd="0" presId="urn:microsoft.com/office/officeart/2005/8/layout/vList2"/>
    <dgm:cxn modelId="{34FC0457-CF4C-4AEB-A3A0-EC91E9FE4363}" srcId="{B6CB0D29-E52D-4526-9B07-C1523CC7D220}" destId="{005996E8-68FE-4811-AD3E-DB94F999D618}" srcOrd="1" destOrd="0" parTransId="{7EF51D2E-E50E-4652-9F0D-985C6685F06F}" sibTransId="{F90575CF-7CD5-43FC-BCBB-E4B9771204CD}"/>
    <dgm:cxn modelId="{EFABAA9C-C321-4397-812D-C11ACB93BBB5}" type="presOf" srcId="{F1A50DD9-CBB3-4540-95A4-2413700CF41A}" destId="{5E7253AA-7BE9-404B-B2B5-BD4E6A3274F0}" srcOrd="0" destOrd="0" presId="urn:microsoft.com/office/officeart/2005/8/layout/vList2"/>
    <dgm:cxn modelId="{63577EDA-46EB-4D18-BF63-C706FF8B9389}" type="presOf" srcId="{13A1B38D-71DE-415F-B396-BA5E665B3333}" destId="{1EB3A037-A7E3-4BE9-B0EF-EF2586E63F75}" srcOrd="0" destOrd="0" presId="urn:microsoft.com/office/officeart/2005/8/layout/vList2"/>
    <dgm:cxn modelId="{D1550BEA-AB82-4A25-8BC9-AD68BF3594FF}" srcId="{B6CB0D29-E52D-4526-9B07-C1523CC7D220}" destId="{13A1B38D-71DE-415F-B396-BA5E665B3333}" srcOrd="0" destOrd="0" parTransId="{65706E9D-2421-4A39-9C94-9F456D4B93B6}" sibTransId="{8CB4D3F1-9E90-40E2-B7CE-F45718D899EB}"/>
    <dgm:cxn modelId="{B93B83EB-15DB-4C05-BA3E-83D5855C8C1A}" type="presOf" srcId="{B6CB0D29-E52D-4526-9B07-C1523CC7D220}" destId="{628D8CBA-F74D-4EA1-8FBD-DED8AC3BC5E1}" srcOrd="0" destOrd="0" presId="urn:microsoft.com/office/officeart/2005/8/layout/vList2"/>
    <dgm:cxn modelId="{837C9AC2-D7AF-42AF-9EE9-5597AA5EB25D}" type="presParOf" srcId="{628D8CBA-F74D-4EA1-8FBD-DED8AC3BC5E1}" destId="{1EB3A037-A7E3-4BE9-B0EF-EF2586E63F75}" srcOrd="0" destOrd="0" presId="urn:microsoft.com/office/officeart/2005/8/layout/vList2"/>
    <dgm:cxn modelId="{73DAC6A1-4334-425B-983F-C6AB165579CB}" type="presParOf" srcId="{628D8CBA-F74D-4EA1-8FBD-DED8AC3BC5E1}" destId="{9ED3D8D1-D5FE-4819-B10C-B1C2898D1525}" srcOrd="1" destOrd="0" presId="urn:microsoft.com/office/officeart/2005/8/layout/vList2"/>
    <dgm:cxn modelId="{39EC6060-B40A-452C-B2DE-66DC59ECF2CC}" type="presParOf" srcId="{628D8CBA-F74D-4EA1-8FBD-DED8AC3BC5E1}" destId="{98D17437-25C1-4461-93A1-CF7B5002B5D0}" srcOrd="2" destOrd="0" presId="urn:microsoft.com/office/officeart/2005/8/layout/vList2"/>
    <dgm:cxn modelId="{FCE64A04-FC85-4732-9183-1EB7DBFDC041}" type="presParOf" srcId="{628D8CBA-F74D-4EA1-8FBD-DED8AC3BC5E1}" destId="{DB44E01E-42B7-4BD6-B850-4B654B5F996B}" srcOrd="3" destOrd="0" presId="urn:microsoft.com/office/officeart/2005/8/layout/vList2"/>
    <dgm:cxn modelId="{384B1D21-832F-4971-B712-EF79C1D8C472}" type="presParOf" srcId="{628D8CBA-F74D-4EA1-8FBD-DED8AC3BC5E1}" destId="{FCB34206-B25E-4370-B1C0-540173B3BED1}" srcOrd="4" destOrd="0" presId="urn:microsoft.com/office/officeart/2005/8/layout/vList2"/>
    <dgm:cxn modelId="{88555B16-72B2-4182-8BC1-5802C9F59407}" type="presParOf" srcId="{628D8CBA-F74D-4EA1-8FBD-DED8AC3BC5E1}" destId="{5E7253AA-7BE9-404B-B2B5-BD4E6A3274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3A037-A7E3-4BE9-B0EF-EF2586E63F75}">
      <dsp:nvSpPr>
        <dsp:cNvPr id="0" name=""/>
        <dsp:cNvSpPr/>
      </dsp:nvSpPr>
      <dsp:spPr>
        <a:xfrm>
          <a:off x="0" y="82898"/>
          <a:ext cx="10058399" cy="1079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t>
          </a:r>
          <a:r>
            <a:rPr lang="en-GB" sz="1600" b="1" kern="1200"/>
            <a:t>Supervisor- Trainee relationship is an unprecedented experience for most of IMGs </a:t>
          </a:r>
          <a:r>
            <a:rPr lang="en-GB" sz="1600" kern="1200"/>
            <a:t>and could sound  scary  and intimidating as you do not know what to expect or how to behave.  Lots of baffling questions about this relationship ,  </a:t>
          </a:r>
          <a:r>
            <a:rPr lang="en-GB" sz="1600" b="1" kern="1200"/>
            <a:t>what  is this relationship about ? Are they here to support us or criticise us </a:t>
          </a:r>
          <a:r>
            <a:rPr lang="en-GB" sz="1600" kern="1200"/>
            <a:t>?</a:t>
          </a:r>
        </a:p>
      </dsp:txBody>
      <dsp:txXfrm>
        <a:off x="52688" y="135586"/>
        <a:ext cx="9953023" cy="973949"/>
      </dsp:txXfrm>
    </dsp:sp>
    <dsp:sp modelId="{98D17437-25C1-4461-93A1-CF7B5002B5D0}">
      <dsp:nvSpPr>
        <dsp:cNvPr id="0" name=""/>
        <dsp:cNvSpPr/>
      </dsp:nvSpPr>
      <dsp:spPr>
        <a:xfrm>
          <a:off x="0" y="1208302"/>
          <a:ext cx="10058399" cy="1079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t>
          </a:r>
          <a:r>
            <a:rPr lang="en-GB" sz="1600" b="1" kern="1200"/>
            <a:t>Supportive relationship </a:t>
          </a:r>
          <a:r>
            <a:rPr lang="en-GB" sz="1600" kern="1200"/>
            <a:t>with supervisor would be unfamiliar and alien  for most IMGs.</a:t>
          </a:r>
        </a:p>
      </dsp:txBody>
      <dsp:txXfrm>
        <a:off x="52688" y="1260990"/>
        <a:ext cx="9953023" cy="973949"/>
      </dsp:txXfrm>
    </dsp:sp>
    <dsp:sp modelId="{FCB34206-B25E-4370-B1C0-540173B3BED1}">
      <dsp:nvSpPr>
        <dsp:cNvPr id="0" name=""/>
        <dsp:cNvSpPr/>
      </dsp:nvSpPr>
      <dsp:spPr>
        <a:xfrm>
          <a:off x="0" y="2333708"/>
          <a:ext cx="10058399" cy="1079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t>
          </a:r>
          <a:r>
            <a:rPr lang="en-GB" sz="1600" b="1" kern="1200" dirty="0"/>
            <a:t>Unsupportive supervisor </a:t>
          </a:r>
          <a:r>
            <a:rPr lang="en-GB" sz="1600" kern="1200" dirty="0"/>
            <a:t>will bring back some  of previous traumatic experience and stop IMGs from seeking  support cos of your previous experiences and make them regress as defence against the anxiety that this trauma may bring, so we could see things like: silence and isolation from the team at work, avoidance of interaction with patients and colleagues and sometimes passive aggression and paranoia.</a:t>
          </a:r>
        </a:p>
      </dsp:txBody>
      <dsp:txXfrm>
        <a:off x="52688" y="2386396"/>
        <a:ext cx="9953023" cy="973949"/>
      </dsp:txXfrm>
    </dsp:sp>
    <dsp:sp modelId="{5E7253AA-7BE9-404B-B2B5-BD4E6A3274F0}">
      <dsp:nvSpPr>
        <dsp:cNvPr id="0" name=""/>
        <dsp:cNvSpPr/>
      </dsp:nvSpPr>
      <dsp:spPr>
        <a:xfrm>
          <a:off x="0" y="3413033"/>
          <a:ext cx="10058399"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dsp:txBody>
      <dsp:txXfrm>
        <a:off x="0" y="3413033"/>
        <a:ext cx="10058399" cy="264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4/17/2024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4/17/2024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4/17/2024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4/17/2024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4/17/2024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4/17/2024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4/17/2024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4/17/2024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4/17/2024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4/17/2024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4/17/2024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4/17/2024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a:t>IMG WAST trainee journey </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lnSpcReduction="10000"/>
          </a:bodyPr>
          <a:lstStyle/>
          <a:p>
            <a:r>
              <a:rPr lang="en-US" sz="2400" dirty="0">
                <a:solidFill>
                  <a:schemeClr val="tx1">
                    <a:lumMod val="85000"/>
                    <a:lumOff val="15000"/>
                  </a:schemeClr>
                </a:solidFill>
              </a:rPr>
              <a:t>Mohammed Elsankar</a:t>
            </a:r>
            <a:r>
              <a:rPr lang="en-US" dirty="0">
                <a:solidFill>
                  <a:schemeClr val="tx1">
                    <a:lumMod val="85000"/>
                    <a:lumOff val="15000"/>
                  </a:schemeClr>
                </a:solidFill>
              </a:rPr>
              <a:t>y</a:t>
            </a:r>
          </a:p>
          <a:p>
            <a:r>
              <a:rPr lang="en-US" sz="2400" dirty="0">
                <a:solidFill>
                  <a:schemeClr val="tx1">
                    <a:lumMod val="85000"/>
                    <a:lumOff val="15000"/>
                  </a:schemeClr>
                </a:solidFill>
              </a:rPr>
              <a:t>CT3 parklands hospital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C138-4802-4D65-B6B6-845E127789DF}"/>
              </a:ext>
            </a:extLst>
          </p:cNvPr>
          <p:cNvSpPr>
            <a:spLocks noGrp="1"/>
          </p:cNvSpPr>
          <p:nvPr>
            <p:ph type="title"/>
          </p:nvPr>
        </p:nvSpPr>
        <p:spPr/>
        <p:txBody>
          <a:bodyPr/>
          <a:lstStyle/>
          <a:p>
            <a:r>
              <a:rPr lang="en-GB" dirty="0"/>
              <a:t>Background and steps in the journey: - </a:t>
            </a:r>
          </a:p>
        </p:txBody>
      </p:sp>
      <p:sp>
        <p:nvSpPr>
          <p:cNvPr id="3" name="Content Placeholder 2">
            <a:extLst>
              <a:ext uri="{FF2B5EF4-FFF2-40B4-BE49-F238E27FC236}">
                <a16:creationId xmlns:a16="http://schemas.microsoft.com/office/drawing/2014/main" id="{657B783C-F800-41B2-A074-20C166537524}"/>
              </a:ext>
            </a:extLst>
          </p:cNvPr>
          <p:cNvSpPr>
            <a:spLocks noGrp="1"/>
          </p:cNvSpPr>
          <p:nvPr>
            <p:ph idx="1"/>
          </p:nvPr>
        </p:nvSpPr>
        <p:spPr/>
        <p:txBody>
          <a:bodyPr/>
          <a:lstStyle/>
          <a:p>
            <a:r>
              <a:rPr lang="en-GB" dirty="0"/>
              <a:t>-IMG graduate from Mansoura university in Egypt in 2011.</a:t>
            </a:r>
          </a:p>
          <a:p>
            <a:r>
              <a:rPr lang="en-GB" dirty="0"/>
              <a:t>- Practiced medicine in Egypt following graduation for two years in different places ;worked as a resort doctor for one and half year in Sharm </a:t>
            </a:r>
            <a:r>
              <a:rPr lang="en-GB" dirty="0" err="1"/>
              <a:t>Elshiekh</a:t>
            </a:r>
            <a:r>
              <a:rPr lang="en-GB" dirty="0"/>
              <a:t> and </a:t>
            </a:r>
            <a:r>
              <a:rPr lang="en-GB" dirty="0" err="1"/>
              <a:t>Hurghada</a:t>
            </a:r>
            <a:r>
              <a:rPr lang="en-GB" dirty="0"/>
              <a:t> and worked in ministry of health in Egypt as medical officer for a year and then started working as psychiatry resident at home of hope hospital. During this time , passed USMLE exams and was preparing to move to the USA to complete my psychiatry training.</a:t>
            </a:r>
          </a:p>
          <a:p>
            <a:r>
              <a:rPr lang="en-GB" dirty="0"/>
              <a:t>-Moved to the Maldives in 2017 stayed there for two and half years ( best experience in my life)</a:t>
            </a:r>
          </a:p>
          <a:p>
            <a:r>
              <a:rPr lang="en-GB" dirty="0"/>
              <a:t>-Moved to the UK in August 2019 as part of the WAST scheme ( Widening accessibility to speciality training).</a:t>
            </a:r>
          </a:p>
        </p:txBody>
      </p:sp>
    </p:spTree>
    <p:extLst>
      <p:ext uri="{BB962C8B-B14F-4D97-AF65-F5344CB8AC3E}">
        <p14:creationId xmlns:p14="http://schemas.microsoft.com/office/powerpoint/2010/main" val="189328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01A1-4E71-41FE-ADF6-466D5F42D71F}"/>
              </a:ext>
            </a:extLst>
          </p:cNvPr>
          <p:cNvSpPr>
            <a:spLocks noGrp="1"/>
          </p:cNvSpPr>
          <p:nvPr>
            <p:ph type="title"/>
          </p:nvPr>
        </p:nvSpPr>
        <p:spPr>
          <a:xfrm>
            <a:off x="1148080" y="261203"/>
            <a:ext cx="10058400" cy="1450757"/>
          </a:xfrm>
        </p:spPr>
        <p:txBody>
          <a:bodyPr/>
          <a:lstStyle/>
          <a:p>
            <a:r>
              <a:rPr lang="en-GB" dirty="0"/>
              <a:t>Challenges in the Journey </a:t>
            </a:r>
          </a:p>
        </p:txBody>
      </p:sp>
      <p:sp>
        <p:nvSpPr>
          <p:cNvPr id="3" name="Content Placeholder 2">
            <a:extLst>
              <a:ext uri="{FF2B5EF4-FFF2-40B4-BE49-F238E27FC236}">
                <a16:creationId xmlns:a16="http://schemas.microsoft.com/office/drawing/2014/main" id="{546D08CD-E642-452A-96AA-64A75FEE000C}"/>
              </a:ext>
            </a:extLst>
          </p:cNvPr>
          <p:cNvSpPr>
            <a:spLocks noGrp="1"/>
          </p:cNvSpPr>
          <p:nvPr>
            <p:ph idx="1"/>
          </p:nvPr>
        </p:nvSpPr>
        <p:spPr>
          <a:xfrm>
            <a:off x="1097280" y="2108201"/>
            <a:ext cx="10058400" cy="3848099"/>
          </a:xfrm>
        </p:spPr>
        <p:txBody>
          <a:bodyPr>
            <a:normAutofit fontScale="92500" lnSpcReduction="20000"/>
          </a:bodyPr>
          <a:lstStyle/>
          <a:p>
            <a:r>
              <a:rPr lang="en-GB" dirty="0"/>
              <a:t>- </a:t>
            </a:r>
            <a:r>
              <a:rPr lang="en-GB" b="1" dirty="0">
                <a:solidFill>
                  <a:schemeClr val="tx1"/>
                </a:solidFill>
              </a:rPr>
              <a:t>Challenges in the first few weeks to a year: -</a:t>
            </a:r>
            <a:endParaRPr lang="en-GB" dirty="0"/>
          </a:p>
          <a:p>
            <a:r>
              <a:rPr lang="en-GB" dirty="0"/>
              <a:t>1- </a:t>
            </a:r>
            <a:r>
              <a:rPr lang="en-GB" b="1" dirty="0"/>
              <a:t>Accommodation.</a:t>
            </a:r>
            <a:endParaRPr lang="en-GB" dirty="0"/>
          </a:p>
          <a:p>
            <a:r>
              <a:rPr lang="en-GB" dirty="0"/>
              <a:t>2- </a:t>
            </a:r>
            <a:r>
              <a:rPr lang="en-GB" b="1" dirty="0"/>
              <a:t>What you left behind to come here</a:t>
            </a:r>
            <a:r>
              <a:rPr lang="en-GB" dirty="0"/>
              <a:t> and how much pressure that put on you </a:t>
            </a:r>
            <a:r>
              <a:rPr lang="en-GB" dirty="0" err="1"/>
              <a:t>e.g</a:t>
            </a:r>
            <a:r>
              <a:rPr lang="en-GB" dirty="0"/>
              <a:t> ; career.</a:t>
            </a:r>
          </a:p>
          <a:p>
            <a:r>
              <a:rPr lang="en-GB" dirty="0"/>
              <a:t>3- </a:t>
            </a:r>
            <a:r>
              <a:rPr lang="en-GB" b="1" dirty="0"/>
              <a:t>Doubt and fear  </a:t>
            </a:r>
            <a:r>
              <a:rPr lang="en-GB" dirty="0"/>
              <a:t>from everything and about everything ( can be consuming at the beginning )</a:t>
            </a:r>
          </a:p>
          <a:p>
            <a:r>
              <a:rPr lang="en-GB" dirty="0"/>
              <a:t>4- </a:t>
            </a:r>
            <a:r>
              <a:rPr lang="en-GB" b="1" dirty="0"/>
              <a:t>Reason for coming here</a:t>
            </a:r>
            <a:r>
              <a:rPr lang="en-GB" dirty="0"/>
              <a:t>,  is it all about achieving  your dreams , was it all that easy ?</a:t>
            </a:r>
          </a:p>
          <a:p>
            <a:r>
              <a:rPr lang="en-GB" dirty="0"/>
              <a:t>5- </a:t>
            </a:r>
            <a:r>
              <a:rPr lang="en-GB" b="1" dirty="0">
                <a:solidFill>
                  <a:srgbClr val="FF0000"/>
                </a:solidFill>
              </a:rPr>
              <a:t>You are a hero,  or at least this what I  thought </a:t>
            </a:r>
            <a:r>
              <a:rPr lang="en-GB" dirty="0"/>
              <a:t>cos you left all what you had behind and in your mind you are a hero and it is painful to leave everything behind , but are you really a hero ?! Was an ongoing painful question.</a:t>
            </a:r>
          </a:p>
          <a:p>
            <a:r>
              <a:rPr lang="en-GB" dirty="0"/>
              <a:t>6- </a:t>
            </a:r>
            <a:r>
              <a:rPr lang="en-GB" b="1" dirty="0"/>
              <a:t>Having to prove yourself </a:t>
            </a:r>
            <a:r>
              <a:rPr lang="en-GB" dirty="0"/>
              <a:t>to everyone that you are legitimate and valid and that you mean well and that you are not an alien and that you </a:t>
            </a:r>
            <a:r>
              <a:rPr lang="en-GB" b="1" dirty="0"/>
              <a:t>are just like everyone else. </a:t>
            </a:r>
          </a:p>
          <a:p>
            <a:endParaRPr lang="en-GB" dirty="0"/>
          </a:p>
        </p:txBody>
      </p:sp>
    </p:spTree>
    <p:extLst>
      <p:ext uri="{BB962C8B-B14F-4D97-AF65-F5344CB8AC3E}">
        <p14:creationId xmlns:p14="http://schemas.microsoft.com/office/powerpoint/2010/main" val="24287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8E0E-EF63-4E3D-A25E-6E475A570091}"/>
              </a:ext>
            </a:extLst>
          </p:cNvPr>
          <p:cNvSpPr>
            <a:spLocks noGrp="1"/>
          </p:cNvSpPr>
          <p:nvPr>
            <p:ph type="title"/>
          </p:nvPr>
        </p:nvSpPr>
        <p:spPr/>
        <p:txBody>
          <a:bodyPr/>
          <a:lstStyle/>
          <a:p>
            <a:r>
              <a:rPr lang="en-GB" dirty="0"/>
              <a:t>Challenges: </a:t>
            </a:r>
          </a:p>
        </p:txBody>
      </p:sp>
      <p:sp>
        <p:nvSpPr>
          <p:cNvPr id="3" name="Content Placeholder 2">
            <a:extLst>
              <a:ext uri="{FF2B5EF4-FFF2-40B4-BE49-F238E27FC236}">
                <a16:creationId xmlns:a16="http://schemas.microsoft.com/office/drawing/2014/main" id="{0EA44A48-2ABD-403D-B5A3-2B9400719EF8}"/>
              </a:ext>
            </a:extLst>
          </p:cNvPr>
          <p:cNvSpPr>
            <a:spLocks noGrp="1"/>
          </p:cNvSpPr>
          <p:nvPr>
            <p:ph idx="1"/>
          </p:nvPr>
        </p:nvSpPr>
        <p:spPr/>
        <p:txBody>
          <a:bodyPr/>
          <a:lstStyle/>
          <a:p>
            <a:r>
              <a:rPr lang="en-GB" dirty="0"/>
              <a:t>7-</a:t>
            </a:r>
            <a:r>
              <a:rPr lang="en-GB" b="1" dirty="0"/>
              <a:t>Burnt my boats and there is no way back </a:t>
            </a:r>
            <a:r>
              <a:rPr lang="en-GB" dirty="0"/>
              <a:t>and all the hard work must be paid off , always  have very high expectations of  yourself and others having high expectations of you as well, remember </a:t>
            </a:r>
            <a:r>
              <a:rPr lang="en-GB" dirty="0">
                <a:solidFill>
                  <a:srgbClr val="FF0000"/>
                </a:solidFill>
              </a:rPr>
              <a:t>YOU ARE THE HERO!</a:t>
            </a:r>
          </a:p>
          <a:p>
            <a:r>
              <a:rPr lang="en-GB" dirty="0"/>
              <a:t>-With all of this in mind, I finally realised why I was not happy like everyone else.</a:t>
            </a:r>
          </a:p>
        </p:txBody>
      </p:sp>
    </p:spTree>
    <p:extLst>
      <p:ext uri="{BB962C8B-B14F-4D97-AF65-F5344CB8AC3E}">
        <p14:creationId xmlns:p14="http://schemas.microsoft.com/office/powerpoint/2010/main" val="54806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D203-B487-47ED-8CFB-D0CDA960ACF7}"/>
              </a:ext>
            </a:extLst>
          </p:cNvPr>
          <p:cNvSpPr>
            <a:spLocks noGrp="1"/>
          </p:cNvSpPr>
          <p:nvPr>
            <p:ph type="title"/>
          </p:nvPr>
        </p:nvSpPr>
        <p:spPr/>
        <p:txBody>
          <a:bodyPr/>
          <a:lstStyle/>
          <a:p>
            <a:r>
              <a:rPr lang="en-GB" dirty="0"/>
              <a:t>What other IMGs have said : -</a:t>
            </a:r>
          </a:p>
        </p:txBody>
      </p:sp>
      <p:sp>
        <p:nvSpPr>
          <p:cNvPr id="3" name="Content Placeholder 2">
            <a:extLst>
              <a:ext uri="{FF2B5EF4-FFF2-40B4-BE49-F238E27FC236}">
                <a16:creationId xmlns:a16="http://schemas.microsoft.com/office/drawing/2014/main" id="{C18589AB-1D78-4C80-B670-7B4A3906769C}"/>
              </a:ext>
            </a:extLst>
          </p:cNvPr>
          <p:cNvSpPr>
            <a:spLocks noGrp="1"/>
          </p:cNvSpPr>
          <p:nvPr>
            <p:ph idx="1"/>
          </p:nvPr>
        </p:nvSpPr>
        <p:spPr/>
        <p:txBody>
          <a:bodyPr/>
          <a:lstStyle/>
          <a:p>
            <a:r>
              <a:rPr lang="en-GB" dirty="0"/>
              <a:t>-In many forums and other social media platforms, many IMGs share similar stories and have similar experiences, different names from different countries with different languages but all of them agreed on one thing, that It was not easy as it looked like !</a:t>
            </a:r>
          </a:p>
        </p:txBody>
      </p:sp>
    </p:spTree>
    <p:extLst>
      <p:ext uri="{BB962C8B-B14F-4D97-AF65-F5344CB8AC3E}">
        <p14:creationId xmlns:p14="http://schemas.microsoft.com/office/powerpoint/2010/main" val="192444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D32C-1B2C-4DBB-8AED-2EA4EA53310D}"/>
              </a:ext>
            </a:extLst>
          </p:cNvPr>
          <p:cNvSpPr>
            <a:spLocks noGrp="1"/>
          </p:cNvSpPr>
          <p:nvPr>
            <p:ph type="title"/>
          </p:nvPr>
        </p:nvSpPr>
        <p:spPr/>
        <p:txBody>
          <a:bodyPr/>
          <a:lstStyle/>
          <a:p>
            <a:r>
              <a:rPr lang="en-GB" dirty="0"/>
              <a:t>Supervisor –trainee relationship.</a:t>
            </a:r>
          </a:p>
        </p:txBody>
      </p:sp>
      <p:graphicFrame>
        <p:nvGraphicFramePr>
          <p:cNvPr id="4" name="Content Placeholder 3">
            <a:extLst>
              <a:ext uri="{FF2B5EF4-FFF2-40B4-BE49-F238E27FC236}">
                <a16:creationId xmlns:a16="http://schemas.microsoft.com/office/drawing/2014/main" id="{928D821A-7946-461D-9F33-A26BDAF80A89}"/>
              </a:ext>
            </a:extLst>
          </p:cNvPr>
          <p:cNvGraphicFramePr>
            <a:graphicFrameLocks noGrp="1"/>
          </p:cNvGraphicFramePr>
          <p:nvPr>
            <p:ph idx="1"/>
            <p:extLst>
              <p:ext uri="{D42A27DB-BD31-4B8C-83A1-F6EECF244321}">
                <p14:modId xmlns:p14="http://schemas.microsoft.com/office/powerpoint/2010/main" val="31854731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33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9C25-448A-41D0-A138-5B193D6673ED}"/>
              </a:ext>
            </a:extLst>
          </p:cNvPr>
          <p:cNvSpPr>
            <a:spLocks noGrp="1"/>
          </p:cNvSpPr>
          <p:nvPr>
            <p:ph type="title"/>
          </p:nvPr>
        </p:nvSpPr>
        <p:spPr/>
        <p:txBody>
          <a:bodyPr/>
          <a:lstStyle/>
          <a:p>
            <a:r>
              <a:rPr lang="en-GB" dirty="0"/>
              <a:t>Support for IMGs locally : - </a:t>
            </a:r>
          </a:p>
        </p:txBody>
      </p:sp>
      <p:sp>
        <p:nvSpPr>
          <p:cNvPr id="3" name="Content Placeholder 2">
            <a:extLst>
              <a:ext uri="{FF2B5EF4-FFF2-40B4-BE49-F238E27FC236}">
                <a16:creationId xmlns:a16="http://schemas.microsoft.com/office/drawing/2014/main" id="{F727D61E-53E1-4FA4-9DBF-03783CF91A66}"/>
              </a:ext>
            </a:extLst>
          </p:cNvPr>
          <p:cNvSpPr>
            <a:spLocks noGrp="1"/>
          </p:cNvSpPr>
          <p:nvPr>
            <p:ph idx="1"/>
          </p:nvPr>
        </p:nvSpPr>
        <p:spPr/>
        <p:txBody>
          <a:bodyPr>
            <a:normAutofit fontScale="85000" lnSpcReduction="10000"/>
          </a:bodyPr>
          <a:lstStyle/>
          <a:p>
            <a:r>
              <a:rPr lang="en-GB" dirty="0"/>
              <a:t>1-IMG Rep and IMG champion in the trust.</a:t>
            </a:r>
          </a:p>
          <a:p>
            <a:r>
              <a:rPr lang="en-GB" dirty="0"/>
              <a:t>2-Induction and welcome pack </a:t>
            </a:r>
          </a:p>
          <a:p>
            <a:r>
              <a:rPr lang="en-GB" dirty="0"/>
              <a:t>3-GMC training for IMGs and start the communication skills training.</a:t>
            </a:r>
          </a:p>
          <a:p>
            <a:r>
              <a:rPr lang="en-GB" dirty="0"/>
              <a:t>4-Setting up CASC training with IMGS with Our champion.</a:t>
            </a:r>
          </a:p>
          <a:p>
            <a:r>
              <a:rPr lang="en-GB" dirty="0"/>
              <a:t>5-IMG trainees forum and </a:t>
            </a:r>
            <a:r>
              <a:rPr lang="en-GB"/>
              <a:t>whatsupp </a:t>
            </a:r>
            <a:r>
              <a:rPr lang="en-GB" dirty="0"/>
              <a:t>group </a:t>
            </a:r>
          </a:p>
          <a:p>
            <a:r>
              <a:rPr lang="en-GB" dirty="0"/>
              <a:t>6-Any queries get addressed as well in the IMG trust forum </a:t>
            </a:r>
          </a:p>
          <a:p>
            <a:r>
              <a:rPr lang="en-GB" dirty="0"/>
              <a:t>7-Better links with the clinical tutor working group.</a:t>
            </a:r>
          </a:p>
          <a:p>
            <a:r>
              <a:rPr lang="en-GB" dirty="0"/>
              <a:t>8-IMG mentorship program with other trainees </a:t>
            </a:r>
          </a:p>
          <a:p>
            <a:r>
              <a:rPr lang="en-GB" dirty="0"/>
              <a:t>9-Sorting out  IMG consultant mentors </a:t>
            </a:r>
          </a:p>
          <a:p>
            <a:endParaRPr lang="en-GB" dirty="0"/>
          </a:p>
        </p:txBody>
      </p:sp>
    </p:spTree>
    <p:extLst>
      <p:ext uri="{BB962C8B-B14F-4D97-AF65-F5344CB8AC3E}">
        <p14:creationId xmlns:p14="http://schemas.microsoft.com/office/powerpoint/2010/main" val="268738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D0D2-CE2D-4C69-8EEB-DE257ECE2A08}"/>
              </a:ext>
            </a:extLst>
          </p:cNvPr>
          <p:cNvSpPr>
            <a:spLocks noGrp="1"/>
          </p:cNvSpPr>
          <p:nvPr>
            <p:ph type="title"/>
          </p:nvPr>
        </p:nvSpPr>
        <p:spPr>
          <a:xfrm>
            <a:off x="643466" y="786383"/>
            <a:ext cx="3517567" cy="2093975"/>
          </a:xfrm>
        </p:spPr>
        <p:txBody>
          <a:bodyPr anchor="b">
            <a:normAutofit/>
          </a:bodyPr>
          <a:lstStyle/>
          <a:p>
            <a:r>
              <a:rPr lang="en-GB" dirty="0"/>
              <a:t> The End.</a:t>
            </a:r>
          </a:p>
        </p:txBody>
      </p:sp>
      <p:pic>
        <p:nvPicPr>
          <p:cNvPr id="9" name="Picture 8" descr="Close up image of hands applauding">
            <a:extLst>
              <a:ext uri="{FF2B5EF4-FFF2-40B4-BE49-F238E27FC236}">
                <a16:creationId xmlns:a16="http://schemas.microsoft.com/office/drawing/2014/main" id="{949EA48C-22F7-1A38-7BFB-D3264871ABE6}"/>
              </a:ext>
            </a:extLst>
          </p:cNvPr>
          <p:cNvPicPr>
            <a:picLocks noChangeAspect="1"/>
          </p:cNvPicPr>
          <p:nvPr/>
        </p:nvPicPr>
        <p:blipFill rotWithShape="1">
          <a:blip r:embed="rId2"/>
          <a:srcRect l="12632" r="12632" b="2"/>
          <a:stretch/>
        </p:blipFill>
        <p:spPr>
          <a:xfrm>
            <a:off x="5458984" y="812799"/>
            <a:ext cx="5928344" cy="5294757"/>
          </a:xfrm>
          <a:prstGeom prst="rect">
            <a:avLst/>
          </a:prstGeom>
          <a:noFill/>
        </p:spPr>
      </p:pic>
      <p:sp>
        <p:nvSpPr>
          <p:cNvPr id="7" name="Content Placeholder 2">
            <a:extLst>
              <a:ext uri="{FF2B5EF4-FFF2-40B4-BE49-F238E27FC236}">
                <a16:creationId xmlns:a16="http://schemas.microsoft.com/office/drawing/2014/main" id="{649EA92F-E7C2-6699-1C4A-D791B1473E8C}"/>
              </a:ext>
            </a:extLst>
          </p:cNvPr>
          <p:cNvSpPr>
            <a:spLocks noGrp="1"/>
          </p:cNvSpPr>
          <p:nvPr>
            <p:ph type="body" sz="half" idx="2"/>
          </p:nvPr>
        </p:nvSpPr>
        <p:spPr>
          <a:xfrm>
            <a:off x="643465" y="3043050"/>
            <a:ext cx="3517567" cy="3064505"/>
          </a:xfrm>
        </p:spPr>
        <p:txBody>
          <a:bodyPr>
            <a:normAutofit/>
          </a:bodyPr>
          <a:lstStyle/>
          <a:p>
            <a:pPr marL="0" indent="0">
              <a:buNone/>
            </a:pPr>
            <a:r>
              <a:rPr lang="en-US"/>
              <a:t>Thank you for listening.</a:t>
            </a:r>
          </a:p>
        </p:txBody>
      </p:sp>
    </p:spTree>
    <p:extLst>
      <p:ext uri="{BB962C8B-B14F-4D97-AF65-F5344CB8AC3E}">
        <p14:creationId xmlns:p14="http://schemas.microsoft.com/office/powerpoint/2010/main" val="164579357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cfcca1-e542-4c66-8fa2-1372e7322787" xsi:nil="true"/>
    <lcf76f155ced4ddcb4097134ff3c332f xmlns="2eee3105-a21d-4fd6-b6cd-a40570c9e3f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47B90047FB6B47A91D173FFAC1DD50" ma:contentTypeVersion="16" ma:contentTypeDescription="Create a new document." ma:contentTypeScope="" ma:versionID="e10b77aa16cf3d87d01d7f7201b5811c">
  <xsd:schema xmlns:xsd="http://www.w3.org/2001/XMLSchema" xmlns:xs="http://www.w3.org/2001/XMLSchema" xmlns:p="http://schemas.microsoft.com/office/2006/metadata/properties" xmlns:ns2="2eee3105-a21d-4fd6-b6cd-a40570c9e3f1" xmlns:ns3="c6cfcca1-e542-4c66-8fa2-1372e7322787" targetNamespace="http://schemas.microsoft.com/office/2006/metadata/properties" ma:root="true" ma:fieldsID="8830bc0b593821699b38cb6f8eef13ca" ns2:_="" ns3:_="">
    <xsd:import namespace="2eee3105-a21d-4fd6-b6cd-a40570c9e3f1"/>
    <xsd:import namespace="c6cfcca1-e542-4c66-8fa2-1372e732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e3105-a21d-4fd6-b6cd-a40570c9e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fcca1-e542-4c66-8fa2-1372e73227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78d582-6917-487f-b0f7-afe71341c93c}" ma:internalName="TaxCatchAll" ma:showField="CatchAllData" ma:web="c6cfcca1-e542-4c66-8fa2-1372e732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3C19E-23C6-4621-8F32-7D863D5C73CE}">
  <ds:schemaRefs>
    <ds:schemaRef ds:uri="http://schemas.microsoft.com/office/2006/metadata/properties"/>
    <ds:schemaRef ds:uri="http://schemas.microsoft.com/office/infopath/2007/PartnerControls"/>
    <ds:schemaRef ds:uri="c6cfcca1-e542-4c66-8fa2-1372e7322787"/>
    <ds:schemaRef ds:uri="2eee3105-a21d-4fd6-b6cd-a40570c9e3f1"/>
  </ds:schemaRefs>
</ds:datastoreItem>
</file>

<file path=customXml/itemProps2.xml><?xml version="1.0" encoding="utf-8"?>
<ds:datastoreItem xmlns:ds="http://schemas.openxmlformats.org/officeDocument/2006/customXml" ds:itemID="{4A445FCA-32F3-47C5-A1DE-14D0B4B467FA}">
  <ds:schemaRefs>
    <ds:schemaRef ds:uri="http://schemas.microsoft.com/sharepoint/v3/contenttype/forms"/>
  </ds:schemaRefs>
</ds:datastoreItem>
</file>

<file path=customXml/itemProps3.xml><?xml version="1.0" encoding="utf-8"?>
<ds:datastoreItem xmlns:ds="http://schemas.openxmlformats.org/officeDocument/2006/customXml" ds:itemID="{0BDD0978-E369-4584-89AC-1FFB1464B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e3105-a21d-4fd6-b6cd-a40570c9e3f1"/>
    <ds:schemaRef ds:uri="c6cfcca1-e542-4c66-8fa2-1372e7322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{23A7A94A-AE28-4812-8678-3C01A3E47358}tf56160789_win32</Template>
  <TotalTime>186</TotalTime>
  <Words>655</Words>
  <Application>Microsoft Office PowerPoint</Application>
  <PresentationFormat>Widescreen</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1_RetrospectVTI</vt:lpstr>
      <vt:lpstr>IMG WAST trainee journey </vt:lpstr>
      <vt:lpstr>Background and steps in the journey: - </vt:lpstr>
      <vt:lpstr>Challenges in the Journey </vt:lpstr>
      <vt:lpstr>Challenges: </vt:lpstr>
      <vt:lpstr>What other IMGs have said : -</vt:lpstr>
      <vt:lpstr>Supervisor –trainee relationship.</vt:lpstr>
      <vt:lpstr>Support for IMGs locally : - </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IMG Wast trainee journey</dc:title>
  <dc:creator>Elsankary, Mohammed</dc:creator>
  <cp:lastModifiedBy>Elsankary, Mohammed</cp:lastModifiedBy>
  <cp:revision>24</cp:revision>
  <dcterms:created xsi:type="dcterms:W3CDTF">2022-02-20T16:53:56Z</dcterms:created>
  <dcterms:modified xsi:type="dcterms:W3CDTF">2024-04-17T12:56:39Z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0x0101009547B90047FB6B47A91D173FFAC1DD50</vt:lpwstr>
  </property>
  <property fmtid="{D5CDD505-2E9C-101B-9397-08002B2CF9AE}" pid="3" name="MediaServiceImageTags">
    <vt:lpwstr/>
  </property>
</Properties>
</file>